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72" r:id="rId13"/>
    <p:sldId id="268" r:id="rId14"/>
    <p:sldId id="271" r:id="rId15"/>
    <p:sldId id="270" r:id="rId16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49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67AA1152-BE0A-4461-A717-8B69D62EB8C9}" type="datetimeFigureOut">
              <a:rPr lang="ar-IQ" smtClean="0"/>
              <a:t>05/11/1439</a:t>
            </a:fld>
            <a:endParaRPr lang="ar-IQ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ar-IQ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6EB707EC-8657-40F8-8EC1-B84595F79DC1}" type="slidenum">
              <a:rPr lang="ar-IQ" smtClean="0"/>
              <a:t>‹#›</a:t>
            </a:fld>
            <a:endParaRPr lang="ar-IQ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AA1152-BE0A-4461-A717-8B69D62EB8C9}" type="datetimeFigureOut">
              <a:rPr lang="ar-IQ" smtClean="0"/>
              <a:t>05/11/1439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B707EC-8657-40F8-8EC1-B84595F79DC1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67AA1152-BE0A-4461-A717-8B69D62EB8C9}" type="datetimeFigureOut">
              <a:rPr lang="ar-IQ" smtClean="0"/>
              <a:t>05/11/1439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EB707EC-8657-40F8-8EC1-B84595F79DC1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AA1152-BE0A-4461-A717-8B69D62EB8C9}" type="datetimeFigureOut">
              <a:rPr lang="ar-IQ" smtClean="0"/>
              <a:t>05/11/1439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B707EC-8657-40F8-8EC1-B84595F79DC1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7AA1152-BE0A-4461-A717-8B69D62EB8C9}" type="datetimeFigureOut">
              <a:rPr lang="ar-IQ" smtClean="0"/>
              <a:t>05/11/1439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6EB707EC-8657-40F8-8EC1-B84595F79DC1}" type="slidenum">
              <a:rPr lang="ar-IQ" smtClean="0"/>
              <a:t>‹#›</a:t>
            </a:fld>
            <a:endParaRPr lang="ar-IQ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AA1152-BE0A-4461-A717-8B69D62EB8C9}" type="datetimeFigureOut">
              <a:rPr lang="ar-IQ" smtClean="0"/>
              <a:t>05/11/1439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B707EC-8657-40F8-8EC1-B84595F79DC1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AA1152-BE0A-4461-A717-8B69D62EB8C9}" type="datetimeFigureOut">
              <a:rPr lang="ar-IQ" smtClean="0"/>
              <a:t>05/11/1439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B707EC-8657-40F8-8EC1-B84595F79DC1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AA1152-BE0A-4461-A717-8B69D62EB8C9}" type="datetimeFigureOut">
              <a:rPr lang="ar-IQ" smtClean="0"/>
              <a:t>05/11/1439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B707EC-8657-40F8-8EC1-B84595F79DC1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7AA1152-BE0A-4461-A717-8B69D62EB8C9}" type="datetimeFigureOut">
              <a:rPr lang="ar-IQ" smtClean="0"/>
              <a:t>05/11/1439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B707EC-8657-40F8-8EC1-B84595F79DC1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AA1152-BE0A-4461-A717-8B69D62EB8C9}" type="datetimeFigureOut">
              <a:rPr lang="ar-IQ" smtClean="0"/>
              <a:t>05/11/1439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B707EC-8657-40F8-8EC1-B84595F79DC1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AA1152-BE0A-4461-A717-8B69D62EB8C9}" type="datetimeFigureOut">
              <a:rPr lang="ar-IQ" smtClean="0"/>
              <a:t>05/11/1439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B707EC-8657-40F8-8EC1-B84595F79DC1}" type="slidenum">
              <a:rPr lang="ar-IQ" smtClean="0"/>
              <a:t>‹#›</a:t>
            </a:fld>
            <a:endParaRPr lang="ar-IQ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67AA1152-BE0A-4461-A717-8B69D62EB8C9}" type="datetimeFigureOut">
              <a:rPr lang="ar-IQ" smtClean="0"/>
              <a:t>05/11/1439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ar-IQ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6EB707EC-8657-40F8-8EC1-B84595F79DC1}" type="slidenum">
              <a:rPr lang="ar-IQ" smtClean="0"/>
              <a:t>‹#›</a:t>
            </a:fld>
            <a:endParaRPr 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1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r" rtl="1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r" rtl="1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r" rtl="1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r" rtl="1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r" rtl="1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r" rtl="1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r" rtl="1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r" rtl="1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r" rtl="1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chemeClr val="accent5">
                <a:lumMod val="75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836712"/>
            <a:ext cx="7644684" cy="3449544"/>
          </a:xfrm>
        </p:spPr>
        <p:txBody>
          <a:bodyPr/>
          <a:lstStyle/>
          <a:p>
            <a:pPr algn="ctr"/>
            <a:r>
              <a:rPr lang="en-GB" i="1" dirty="0" smtClean="0"/>
              <a:t/>
            </a:r>
            <a:br>
              <a:rPr lang="en-GB" i="1" dirty="0" smtClean="0"/>
            </a:br>
            <a:r>
              <a:rPr lang="en-GB" i="1" dirty="0" smtClean="0"/>
              <a:t/>
            </a:r>
            <a:br>
              <a:rPr lang="en-GB" i="1" dirty="0" smtClean="0"/>
            </a:br>
            <a:r>
              <a:rPr lang="en-GB" i="1" dirty="0" smtClean="0"/>
              <a:t/>
            </a:r>
            <a:br>
              <a:rPr lang="en-GB" i="1" dirty="0" smtClean="0"/>
            </a:br>
            <a:r>
              <a:rPr lang="en-US" i="1" dirty="0" smtClean="0"/>
              <a:t>cell biology </a:t>
            </a:r>
            <a:r>
              <a:rPr lang="en-US" i="1" dirty="0" err="1" smtClean="0"/>
              <a:t>lce</a:t>
            </a:r>
            <a:r>
              <a:rPr lang="en-US" i="1" dirty="0" smtClean="0"/>
              <a:t> ( 6 )</a:t>
            </a:r>
            <a:r>
              <a:rPr lang="en-GB" i="1" dirty="0" smtClean="0"/>
              <a:t/>
            </a:r>
            <a:br>
              <a:rPr lang="en-GB" i="1" dirty="0" smtClean="0"/>
            </a:br>
            <a:r>
              <a:rPr lang="en-GB" i="1" dirty="0" smtClean="0">
                <a:solidFill>
                  <a:schemeClr val="tx1"/>
                </a:solidFill>
              </a:rPr>
              <a:t>Cell junctions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GB" i="1" dirty="0" smtClean="0">
                <a:solidFill>
                  <a:schemeClr val="tx1"/>
                </a:solidFill>
              </a:rPr>
              <a:t> And 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GB" i="1" dirty="0" smtClean="0">
                <a:solidFill>
                  <a:schemeClr val="tx1"/>
                </a:solidFill>
              </a:rPr>
              <a:t>Extracellular matrix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endParaRPr lang="ar-IQ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512" y="4643446"/>
            <a:ext cx="8678768" cy="2000264"/>
          </a:xfrm>
        </p:spPr>
        <p:txBody>
          <a:bodyPr>
            <a:normAutofit/>
          </a:bodyPr>
          <a:lstStyle/>
          <a:p>
            <a:pPr algn="ctr" rtl="0"/>
            <a:r>
              <a:rPr lang="en-US" sz="3200" b="1" dirty="0" smtClean="0">
                <a:solidFill>
                  <a:srgbClr val="002060"/>
                </a:solidFill>
              </a:rPr>
              <a:t>Multi-cellular organisms are association of cells into tissues. Tissues are formed from cell-cell connections and cell-matrix connections.</a:t>
            </a:r>
          </a:p>
          <a:p>
            <a:pPr algn="ctr"/>
            <a:endParaRPr lang="ar-IQ" sz="3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19_2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8" b="12199"/>
          <a:stretch/>
        </p:blipFill>
        <p:spPr bwMode="auto">
          <a:xfrm>
            <a:off x="755576" y="260648"/>
            <a:ext cx="7572428" cy="62151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8401080" cy="1394448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Extracellular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matrix (ECM)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ar-IQ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357298"/>
            <a:ext cx="8643998" cy="5286412"/>
          </a:xfrm>
        </p:spPr>
        <p:txBody>
          <a:bodyPr>
            <a:normAutofit/>
          </a:bodyPr>
          <a:lstStyle/>
          <a:p>
            <a:pPr lvl="0" algn="just" rtl="0" fontAlgn="base">
              <a:buNone/>
            </a:pPr>
            <a:r>
              <a:rPr lang="en-US" sz="2800" b="1" dirty="0" smtClean="0"/>
              <a:t>1- A network of </a:t>
            </a:r>
            <a:r>
              <a:rPr lang="en-US" sz="2800" b="1" dirty="0" smtClean="0">
                <a:solidFill>
                  <a:srgbClr val="C00000"/>
                </a:solidFill>
              </a:rPr>
              <a:t>proteins</a:t>
            </a:r>
            <a:r>
              <a:rPr lang="en-US" sz="2800" b="1" dirty="0" smtClean="0"/>
              <a:t>,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</a:rPr>
              <a:t>glycosoaminoglycans</a:t>
            </a:r>
            <a:r>
              <a:rPr lang="en-US" sz="2800" b="1" dirty="0" smtClean="0"/>
              <a:t> 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(GAGs) </a:t>
            </a:r>
            <a:r>
              <a:rPr lang="en-US" sz="2800" b="1" dirty="0" smtClean="0"/>
              <a:t>and combinations of the 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two</a:t>
            </a:r>
            <a:r>
              <a:rPr lang="en-US" sz="2800" b="1" dirty="0" smtClean="0"/>
              <a:t> 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(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</a:rPr>
              <a:t>proteoglycan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) </a:t>
            </a:r>
            <a:r>
              <a:rPr lang="en-US" sz="2800" b="1" dirty="0" smtClean="0"/>
              <a:t>found in the extracellular space.</a:t>
            </a:r>
          </a:p>
          <a:p>
            <a:pPr lvl="0" algn="just" rtl="0" fontAlgn="base">
              <a:buNone/>
            </a:pPr>
            <a:r>
              <a:rPr lang="en-US" sz="2800" b="1" dirty="0" smtClean="0"/>
              <a:t>2- All ECM components are secreted by cells. </a:t>
            </a:r>
          </a:p>
          <a:p>
            <a:pPr lvl="0" algn="just" rtl="0" fontAlgn="base">
              <a:buNone/>
            </a:pPr>
            <a:r>
              <a:rPr lang="en-US" sz="2800" b="1" dirty="0" smtClean="0"/>
              <a:t>3- </a:t>
            </a:r>
            <a:r>
              <a:rPr lang="en-US" sz="2800" b="1" dirty="0" smtClean="0">
                <a:solidFill>
                  <a:srgbClr val="C00000"/>
                </a:solidFill>
              </a:rPr>
              <a:t>Most cells </a:t>
            </a:r>
            <a:r>
              <a:rPr lang="en-US" sz="2800" b="1" dirty="0" smtClean="0"/>
              <a:t>can secrete elements of the ECM but many ECMs are built by </a:t>
            </a:r>
            <a:r>
              <a:rPr lang="en-US" sz="2800" b="1" dirty="0" smtClean="0">
                <a:solidFill>
                  <a:srgbClr val="C00000"/>
                </a:solidFill>
              </a:rPr>
              <a:t>fibroblasts</a:t>
            </a:r>
            <a:r>
              <a:rPr lang="en-US" sz="2800" b="1" dirty="0" smtClean="0"/>
              <a:t>. </a:t>
            </a:r>
          </a:p>
          <a:p>
            <a:pPr algn="just" rtl="0" fontAlgn="base"/>
            <a:r>
              <a:rPr lang="en-US" sz="2800" b="1" u="sng" dirty="0" smtClean="0">
                <a:solidFill>
                  <a:srgbClr val="C00000"/>
                </a:solidFill>
              </a:rPr>
              <a:t>Examples of specialized ECM</a:t>
            </a:r>
            <a:r>
              <a:rPr lang="en-US" sz="2800" b="1" dirty="0" smtClean="0">
                <a:solidFill>
                  <a:srgbClr val="C00000"/>
                </a:solidFill>
              </a:rPr>
              <a:t>:</a:t>
            </a:r>
          </a:p>
          <a:p>
            <a:pPr algn="just" rtl="0" fontAlgn="base">
              <a:buNone/>
            </a:pPr>
            <a:r>
              <a:rPr lang="en-US" sz="2800" b="1" dirty="0" smtClean="0"/>
              <a:t>-connective tissue, basal lamina, cartilage, bone, plant/fungi cell walls, myelin sheath.</a:t>
            </a:r>
          </a:p>
          <a:p>
            <a:pPr algn="l" rtl="0"/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052736"/>
            <a:ext cx="5976664" cy="48245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680950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320040"/>
            <a:ext cx="8280920" cy="145277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 smtClean="0">
                <a:solidFill>
                  <a:srgbClr val="C00000"/>
                </a:solidFill>
              </a:rPr>
              <a:t>Components of the extracellular matrix:</a:t>
            </a:r>
            <a:br>
              <a:rPr lang="en-US" sz="3200" dirty="0" smtClean="0">
                <a:solidFill>
                  <a:srgbClr val="C00000"/>
                </a:solidFill>
              </a:rPr>
            </a:br>
            <a:endParaRPr lang="ar-IQ" sz="32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609416"/>
            <a:ext cx="7848872" cy="4846320"/>
          </a:xfrm>
        </p:spPr>
        <p:txBody>
          <a:bodyPr>
            <a:normAutofit/>
          </a:bodyPr>
          <a:lstStyle/>
          <a:p>
            <a:pPr algn="just" rtl="0" fontAlgn="base"/>
            <a:r>
              <a:rPr lang="en-US" sz="2800" b="1" dirty="0" smtClean="0"/>
              <a:t>Proteins/</a:t>
            </a:r>
            <a:r>
              <a:rPr lang="en-US" sz="2800" b="1" dirty="0" err="1" smtClean="0"/>
              <a:t>glycoproteins</a:t>
            </a:r>
            <a:r>
              <a:rPr lang="en-US" sz="2800" b="1" dirty="0" smtClean="0"/>
              <a:t> (secreted by co-translational import) differ in physical properties (e.g. size, flexibility) and are able to bind to different combinations of macromolecules on cell membranes (e.g. </a:t>
            </a:r>
            <a:r>
              <a:rPr lang="en-US" sz="2800" b="1" dirty="0" err="1" smtClean="0"/>
              <a:t>integrins</a:t>
            </a:r>
            <a:r>
              <a:rPr lang="en-US" sz="2800" b="1" dirty="0" smtClean="0"/>
              <a:t>, </a:t>
            </a:r>
            <a:r>
              <a:rPr lang="en-US" sz="2800" b="1" dirty="0" err="1" smtClean="0"/>
              <a:t>cadherins</a:t>
            </a:r>
            <a:r>
              <a:rPr lang="en-US" sz="2800" b="1" dirty="0" smtClean="0"/>
              <a:t>) and other ECM elements.</a:t>
            </a:r>
          </a:p>
          <a:p>
            <a:pPr algn="just" rtl="0" fontAlgn="base">
              <a:buNone/>
            </a:pPr>
            <a:endParaRPr lang="en-US" sz="2800" b="1" dirty="0" smtClean="0"/>
          </a:p>
          <a:p>
            <a:pPr marL="0" indent="0" fontAlgn="base">
              <a:buNone/>
            </a:pPr>
            <a:r>
              <a:rPr lang="en-US" sz="2800" b="1" dirty="0" smtClean="0"/>
              <a:t> </a:t>
            </a:r>
          </a:p>
          <a:p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88640"/>
            <a:ext cx="7992888" cy="1152128"/>
          </a:xfrm>
        </p:spPr>
        <p:txBody>
          <a:bodyPr/>
          <a:lstStyle/>
          <a:p>
            <a:pPr lvl="0" algn="just" rtl="0" fontAlgn="base">
              <a:buClr>
                <a:srgbClr val="B13F9A"/>
              </a:buClr>
            </a:pPr>
            <a:r>
              <a:rPr lang="en-US" sz="2800" b="1" i="1" dirty="0" smtClean="0">
                <a:solidFill>
                  <a:prstClr val="black"/>
                </a:solidFill>
              </a:rPr>
              <a:t>Examples of ECM </a:t>
            </a:r>
            <a:r>
              <a:rPr lang="en-US" sz="2800" b="1" i="1" dirty="0">
                <a:solidFill>
                  <a:prstClr val="black"/>
                </a:solidFill>
              </a:rPr>
              <a:t>include:</a:t>
            </a:r>
            <a:endParaRPr lang="en-US" sz="2800" b="1" dirty="0">
              <a:solidFill>
                <a:prstClr val="black"/>
              </a:solidFill>
            </a:endParaRPr>
          </a:p>
          <a:p>
            <a:pPr lvl="0" algn="just" rtl="0" fontAlgn="base">
              <a:buClr>
                <a:srgbClr val="B13F9A"/>
              </a:buClr>
            </a:pPr>
            <a:r>
              <a:rPr lang="en-US" sz="2800" b="1" dirty="0">
                <a:solidFill>
                  <a:prstClr val="black"/>
                </a:solidFill>
              </a:rPr>
              <a:t>-collagen, elastin, fibronectin, </a:t>
            </a:r>
            <a:r>
              <a:rPr lang="en-US" sz="2800" b="1" dirty="0" err="1">
                <a:solidFill>
                  <a:prstClr val="black"/>
                </a:solidFill>
              </a:rPr>
              <a:t>laminin</a:t>
            </a:r>
            <a:endParaRPr lang="en-US" sz="2800" b="1" dirty="0">
              <a:solidFill>
                <a:prstClr val="black"/>
              </a:solidFill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484784"/>
            <a:ext cx="5938777" cy="460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846935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401080" cy="100013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Control of ECM</a:t>
            </a:r>
            <a:r>
              <a:rPr lang="en-US" dirty="0" smtClean="0"/>
              <a:t/>
            </a:r>
            <a:br>
              <a:rPr lang="en-US" dirty="0" smtClean="0"/>
            </a:b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6752"/>
            <a:ext cx="8460432" cy="5258984"/>
          </a:xfrm>
        </p:spPr>
        <p:txBody>
          <a:bodyPr/>
          <a:lstStyle/>
          <a:p>
            <a:pPr lvl="0" algn="just" rtl="0" fontAlgn="base"/>
            <a:r>
              <a:rPr lang="en-US" sz="2800" b="1" dirty="0" smtClean="0"/>
              <a:t>Cells control the synthesis of ECM by 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altering</a:t>
            </a:r>
            <a:r>
              <a:rPr lang="en-US" sz="2800" b="1" dirty="0" smtClean="0"/>
              <a:t>   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gene expression </a:t>
            </a:r>
            <a:r>
              <a:rPr lang="en-US" sz="2800" b="1" dirty="0" smtClean="0"/>
              <a:t>and 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co-translational import </a:t>
            </a:r>
            <a:r>
              <a:rPr lang="en-US" sz="2800" b="1" dirty="0" smtClean="0"/>
              <a:t>and 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secretion</a:t>
            </a:r>
            <a:r>
              <a:rPr lang="en-US" sz="2800" b="1" dirty="0" smtClean="0"/>
              <a:t>.</a:t>
            </a:r>
          </a:p>
          <a:p>
            <a:pPr lvl="0" algn="just" rtl="0" fontAlgn="base"/>
            <a:r>
              <a:rPr lang="en-US" sz="2800" b="1" dirty="0" smtClean="0"/>
              <a:t>They also </a:t>
            </a:r>
            <a:r>
              <a:rPr lang="en-US" sz="2800" b="1" dirty="0" smtClean="0">
                <a:solidFill>
                  <a:srgbClr val="0070C0"/>
                </a:solidFill>
              </a:rPr>
              <a:t>control the degradation </a:t>
            </a:r>
            <a:r>
              <a:rPr lang="en-US" sz="2800" b="1" dirty="0" smtClean="0"/>
              <a:t>of the ECM by secreting and activating/inactivating extracellular enzymes. </a:t>
            </a:r>
          </a:p>
          <a:p>
            <a:pPr algn="just" rtl="0">
              <a:buNone/>
            </a:pPr>
            <a:r>
              <a:rPr lang="en-US" sz="2800" b="1" dirty="0" smtClean="0"/>
              <a:t> </a:t>
            </a:r>
          </a:p>
          <a:p>
            <a:pPr lvl="0" algn="just" rtl="0" fontAlgn="base"/>
            <a:r>
              <a:rPr lang="en-US" sz="2800" b="1" dirty="0" smtClean="0"/>
              <a:t>Most important are a group of </a:t>
            </a:r>
            <a:r>
              <a:rPr lang="en-US" sz="2800" b="1" dirty="0" smtClean="0">
                <a:solidFill>
                  <a:srgbClr val="0070C0"/>
                </a:solidFill>
              </a:rPr>
              <a:t>serine proteases</a:t>
            </a:r>
            <a:r>
              <a:rPr lang="en-US" sz="2800" b="1" dirty="0" smtClean="0"/>
              <a:t> called </a:t>
            </a:r>
            <a:r>
              <a:rPr lang="en-US" sz="2800" b="1" dirty="0" smtClean="0">
                <a:solidFill>
                  <a:srgbClr val="0070C0"/>
                </a:solidFill>
              </a:rPr>
              <a:t>matrix </a:t>
            </a:r>
            <a:r>
              <a:rPr lang="en-US" sz="2800" b="1" dirty="0" err="1" smtClean="0">
                <a:solidFill>
                  <a:srgbClr val="0070C0"/>
                </a:solidFill>
              </a:rPr>
              <a:t>metalloproteinases</a:t>
            </a:r>
            <a:r>
              <a:rPr lang="en-US" sz="2800" b="1" dirty="0" smtClean="0"/>
              <a:t>.</a:t>
            </a:r>
          </a:p>
          <a:p>
            <a:pPr algn="just" rtl="0"/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57232"/>
            <a:ext cx="7239000" cy="1285884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How are cells organized into tissues?</a:t>
            </a:r>
            <a:r>
              <a:rPr lang="en-US" dirty="0" smtClean="0"/>
              <a:t/>
            </a:r>
            <a:br>
              <a:rPr lang="en-US" dirty="0" smtClean="0"/>
            </a:b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14554"/>
            <a:ext cx="8329642" cy="4241182"/>
          </a:xfrm>
        </p:spPr>
        <p:txBody>
          <a:bodyPr/>
          <a:lstStyle/>
          <a:p>
            <a:pPr lvl="0" algn="l" rtl="0" fontAlgn="base"/>
            <a:endParaRPr lang="en-US" b="1" dirty="0" smtClean="0"/>
          </a:p>
          <a:p>
            <a:pPr lvl="0" algn="l" rtl="0" fontAlgn="base">
              <a:buNone/>
            </a:pPr>
            <a:endParaRPr lang="en-US" b="1" dirty="0" smtClean="0"/>
          </a:p>
          <a:p>
            <a:pPr lvl="0" algn="l" rtl="0" fontAlgn="base"/>
            <a:r>
              <a:rPr lang="en-US" sz="4000" b="1" dirty="0" smtClean="0"/>
              <a:t>Cell junctions</a:t>
            </a:r>
            <a:endParaRPr lang="en-US" sz="4000" dirty="0" smtClean="0"/>
          </a:p>
          <a:p>
            <a:pPr lvl="0" algn="l" rtl="0" fontAlgn="base"/>
            <a:endParaRPr lang="en-US" sz="4000" b="1" dirty="0" smtClean="0"/>
          </a:p>
          <a:p>
            <a:pPr lvl="0" algn="l" rtl="0" fontAlgn="base"/>
            <a:r>
              <a:rPr lang="en-US" sz="4000" b="1" dirty="0" smtClean="0"/>
              <a:t>Extracellular matrix proteins</a:t>
            </a:r>
            <a:endParaRPr lang="en-US" sz="4000" dirty="0" smtClean="0"/>
          </a:p>
          <a:p>
            <a:pPr algn="l" rtl="0"/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894514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There are five major types of cell junctions:</a:t>
            </a:r>
            <a:r>
              <a:rPr lang="en-US" dirty="0" smtClean="0"/>
              <a:t/>
            </a:r>
            <a:br>
              <a:rPr lang="en-US" dirty="0" smtClean="0"/>
            </a:b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57364"/>
            <a:ext cx="7239000" cy="4598372"/>
          </a:xfrm>
        </p:spPr>
        <p:txBody>
          <a:bodyPr>
            <a:normAutofit/>
          </a:bodyPr>
          <a:lstStyle/>
          <a:p>
            <a:pPr lvl="0" algn="l" rtl="0" fontAlgn="base">
              <a:buNone/>
            </a:pPr>
            <a:r>
              <a:rPr lang="en-US" sz="2800" b="1" dirty="0" smtClean="0"/>
              <a:t>1- </a:t>
            </a:r>
            <a:r>
              <a:rPr lang="en-US" sz="2800" b="1" dirty="0" smtClean="0">
                <a:solidFill>
                  <a:srgbClr val="FF0066"/>
                </a:solidFill>
              </a:rPr>
              <a:t>Tight junctions</a:t>
            </a:r>
          </a:p>
          <a:p>
            <a:pPr lvl="0" algn="l" rtl="0" fontAlgn="base">
              <a:buNone/>
            </a:pPr>
            <a:endParaRPr lang="en-US" sz="2800" b="1" dirty="0" smtClean="0"/>
          </a:p>
          <a:p>
            <a:pPr lvl="0" algn="l" rtl="0" fontAlgn="base">
              <a:buNone/>
            </a:pPr>
            <a:r>
              <a:rPr lang="en-US" sz="2800" b="1" dirty="0" smtClean="0"/>
              <a:t>2- </a:t>
            </a:r>
            <a:r>
              <a:rPr lang="en-US" sz="2800" b="1" dirty="0" err="1" smtClean="0">
                <a:solidFill>
                  <a:srgbClr val="FF0066"/>
                </a:solidFill>
              </a:rPr>
              <a:t>Adherens</a:t>
            </a:r>
            <a:r>
              <a:rPr lang="en-US" sz="2800" b="1" dirty="0" smtClean="0">
                <a:solidFill>
                  <a:srgbClr val="FF0066"/>
                </a:solidFill>
              </a:rPr>
              <a:t> junctions</a:t>
            </a:r>
          </a:p>
          <a:p>
            <a:pPr lvl="0" algn="l" rtl="0">
              <a:buNone/>
            </a:pPr>
            <a:endParaRPr lang="en-US" sz="2800" b="1" dirty="0" smtClean="0"/>
          </a:p>
          <a:p>
            <a:pPr lvl="0" algn="l" rtl="0">
              <a:buNone/>
            </a:pPr>
            <a:r>
              <a:rPr lang="en-US" sz="2800" b="1" dirty="0" smtClean="0"/>
              <a:t>3- </a:t>
            </a:r>
            <a:r>
              <a:rPr lang="en-US" sz="2800" b="1" dirty="0" smtClean="0">
                <a:solidFill>
                  <a:srgbClr val="FF0066"/>
                </a:solidFill>
              </a:rPr>
              <a:t>Gap junctions</a:t>
            </a:r>
          </a:p>
          <a:p>
            <a:pPr lvl="0" algn="l" rtl="0" fontAlgn="base">
              <a:buNone/>
            </a:pPr>
            <a:endParaRPr lang="en-US" sz="2800" b="1" dirty="0" smtClean="0"/>
          </a:p>
          <a:p>
            <a:pPr lvl="0" algn="l" rtl="0" fontAlgn="base">
              <a:buNone/>
            </a:pPr>
            <a:r>
              <a:rPr lang="en-US" sz="2800" b="1" dirty="0" smtClean="0"/>
              <a:t>4- </a:t>
            </a:r>
            <a:r>
              <a:rPr lang="en-US" sz="2800" b="1" dirty="0" err="1" smtClean="0">
                <a:solidFill>
                  <a:srgbClr val="FF0066"/>
                </a:solidFill>
              </a:rPr>
              <a:t>Desmosomes</a:t>
            </a:r>
            <a:endParaRPr lang="en-US" sz="2800" b="1" dirty="0" smtClean="0">
              <a:solidFill>
                <a:srgbClr val="FF0066"/>
              </a:solidFill>
            </a:endParaRPr>
          </a:p>
          <a:p>
            <a:pPr algn="l" rtl="0">
              <a:buNone/>
            </a:pPr>
            <a:endParaRPr lang="en-US" sz="2800" b="1" dirty="0" smtClean="0"/>
          </a:p>
          <a:p>
            <a:pPr algn="l" rtl="0">
              <a:buNone/>
            </a:pPr>
            <a:r>
              <a:rPr lang="en-US" sz="2800" b="1" dirty="0" smtClean="0"/>
              <a:t>5- </a:t>
            </a:r>
            <a:r>
              <a:rPr lang="en-US" sz="2800" b="1" dirty="0" smtClean="0">
                <a:solidFill>
                  <a:srgbClr val="FF0066"/>
                </a:solidFill>
              </a:rPr>
              <a:t>Hemi-</a:t>
            </a:r>
            <a:r>
              <a:rPr lang="en-US" sz="2800" b="1" dirty="0" err="1" smtClean="0">
                <a:solidFill>
                  <a:srgbClr val="FF0066"/>
                </a:solidFill>
              </a:rPr>
              <a:t>desmosomes</a:t>
            </a:r>
            <a:endParaRPr lang="en-US" sz="2800" b="1" dirty="0" smtClean="0">
              <a:solidFill>
                <a:srgbClr val="FF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58204" cy="2143140"/>
          </a:xfrm>
        </p:spPr>
        <p:txBody>
          <a:bodyPr>
            <a:normAutofit fontScale="90000"/>
          </a:bodyPr>
          <a:lstStyle/>
          <a:p>
            <a:pPr algn="just"/>
            <a:r>
              <a:rPr lang="en-US" u="sng" dirty="0" smtClean="0">
                <a:solidFill>
                  <a:srgbClr val="FF0066"/>
                </a:solidFill>
              </a:rPr>
              <a:t>Tight junctions</a:t>
            </a:r>
            <a:r>
              <a:rPr lang="en-US" dirty="0" smtClean="0">
                <a:solidFill>
                  <a:srgbClr val="FF0066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- form tight seals between cells; they prevent the passage of substances between cells.                                                    </a:t>
            </a:r>
            <a:endParaRPr lang="ar-IQ" dirty="0"/>
          </a:p>
        </p:txBody>
      </p:sp>
      <p:pic>
        <p:nvPicPr>
          <p:cNvPr id="4" name="Content Placeholder 3" descr="03_01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60" t="1699" b="55999"/>
          <a:stretch/>
        </p:blipFill>
        <p:spPr bwMode="auto">
          <a:xfrm>
            <a:off x="2357422" y="3015047"/>
            <a:ext cx="4248000" cy="352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0648"/>
            <a:ext cx="8820472" cy="2808312"/>
          </a:xfrm>
        </p:spPr>
        <p:txBody>
          <a:bodyPr>
            <a:normAutofit fontScale="90000"/>
          </a:bodyPr>
          <a:lstStyle/>
          <a:p>
            <a:pPr algn="just" rtl="0"/>
            <a:r>
              <a:rPr lang="en-US" u="sng" dirty="0" err="1" smtClean="0">
                <a:solidFill>
                  <a:srgbClr val="FF0066"/>
                </a:solidFill>
              </a:rPr>
              <a:t>Adherens</a:t>
            </a:r>
            <a:r>
              <a:rPr lang="en-US" u="sng" dirty="0" smtClean="0">
                <a:solidFill>
                  <a:srgbClr val="FF0066"/>
                </a:solidFill>
              </a:rPr>
              <a:t> junctions</a:t>
            </a:r>
            <a:r>
              <a:rPr lang="en-US" dirty="0" smtClean="0">
                <a:solidFill>
                  <a:srgbClr val="FF0066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- strongly attach cells to each other; they help epithelial surfaces resist separation.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i="1" dirty="0" smtClean="0">
                <a:solidFill>
                  <a:schemeClr val="tx1"/>
                </a:solidFill>
              </a:rPr>
              <a:t> 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endParaRPr lang="ar-IQ" dirty="0">
              <a:solidFill>
                <a:schemeClr val="tx1"/>
              </a:solidFill>
            </a:endParaRPr>
          </a:p>
        </p:txBody>
      </p:sp>
      <p:pic>
        <p:nvPicPr>
          <p:cNvPr id="4" name="Content Placeholder 3" descr="03_01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81" t="45288" r="-152" b="19382"/>
          <a:stretch/>
        </p:blipFill>
        <p:spPr bwMode="auto">
          <a:xfrm>
            <a:off x="1916700" y="2564904"/>
            <a:ext cx="4320000" cy="349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47860" cy="2952328"/>
          </a:xfrm>
        </p:spPr>
        <p:txBody>
          <a:bodyPr>
            <a:normAutofit fontScale="90000"/>
          </a:bodyPr>
          <a:lstStyle/>
          <a:p>
            <a:pPr rtl="0"/>
            <a:r>
              <a:rPr lang="en-US" u="sng" dirty="0" smtClean="0">
                <a:solidFill>
                  <a:srgbClr val="FF0066"/>
                </a:solidFill>
              </a:rPr>
              <a:t>Gap junctions </a:t>
            </a:r>
            <a:r>
              <a:rPr lang="en-US" dirty="0" smtClean="0">
                <a:solidFill>
                  <a:schemeClr val="tx1"/>
                </a:solidFill>
              </a:rPr>
              <a:t>- </a:t>
            </a:r>
            <a:r>
              <a:rPr lang="en-US" sz="3600" dirty="0" smtClean="0">
                <a:solidFill>
                  <a:schemeClr val="tx1"/>
                </a:solidFill>
              </a:rPr>
              <a:t>formed by small tunnels that permit passage of electrical signals or chemicals (i.e., ions and small molecules) from one cell to a neighboring cell.</a:t>
            </a:r>
            <a:br>
              <a:rPr lang="en-US" sz="3600" dirty="0" smtClean="0">
                <a:solidFill>
                  <a:schemeClr val="tx1"/>
                </a:solidFill>
              </a:rPr>
            </a:br>
            <a:endParaRPr lang="ar-IQ" sz="3600" dirty="0">
              <a:solidFill>
                <a:schemeClr val="tx1"/>
              </a:solidFill>
            </a:endParaRPr>
          </a:p>
        </p:txBody>
      </p:sp>
      <p:pic>
        <p:nvPicPr>
          <p:cNvPr id="4" name="Content Placeholder 3" descr="03_01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14" r="72834" b="52469"/>
          <a:stretch/>
        </p:blipFill>
        <p:spPr bwMode="auto">
          <a:xfrm>
            <a:off x="2179454" y="3243436"/>
            <a:ext cx="4464000" cy="30228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-99392"/>
            <a:ext cx="8568952" cy="3384376"/>
          </a:xfrm>
        </p:spPr>
        <p:txBody>
          <a:bodyPr>
            <a:normAutofit fontScale="90000"/>
          </a:bodyPr>
          <a:lstStyle/>
          <a:p>
            <a:pPr rtl="0"/>
            <a:r>
              <a:rPr lang="en-US" i="1" dirty="0" smtClean="0"/>
              <a:t> 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i="1" u="sng" dirty="0" err="1" smtClean="0">
                <a:solidFill>
                  <a:srgbClr val="FF0066"/>
                </a:solidFill>
              </a:rPr>
              <a:t>Desmosomes</a:t>
            </a:r>
            <a:r>
              <a:rPr lang="en-US" sz="3600" u="sng" dirty="0" smtClean="0">
                <a:solidFill>
                  <a:srgbClr val="FF0066"/>
                </a:solidFill>
              </a:rPr>
              <a:t> </a:t>
            </a:r>
            <a:r>
              <a:rPr lang="en-US" sz="3600" dirty="0" smtClean="0">
                <a:solidFill>
                  <a:schemeClr val="tx1"/>
                </a:solidFill>
              </a:rPr>
              <a:t>- strongly attach cells to each other; they prevent epidermal cells from separating under tension and cardiac muscle cells from pulling apart during contraction.</a:t>
            </a:r>
            <a:br>
              <a:rPr lang="en-US" sz="3600" dirty="0" smtClean="0">
                <a:solidFill>
                  <a:schemeClr val="tx1"/>
                </a:solidFill>
              </a:rPr>
            </a:br>
            <a:endParaRPr lang="ar-IQ" sz="3600" dirty="0">
              <a:solidFill>
                <a:schemeClr val="tx1"/>
              </a:solidFill>
            </a:endParaRPr>
          </a:p>
        </p:txBody>
      </p:sp>
      <p:pic>
        <p:nvPicPr>
          <p:cNvPr id="4" name="Content Placeholder 3" descr="03_01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34" t="54531" r="28918" b="4518"/>
          <a:stretch/>
        </p:blipFill>
        <p:spPr bwMode="auto">
          <a:xfrm>
            <a:off x="2051720" y="2996952"/>
            <a:ext cx="4500000" cy="324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065" y="332656"/>
            <a:ext cx="8352928" cy="1524784"/>
          </a:xfrm>
        </p:spPr>
        <p:txBody>
          <a:bodyPr>
            <a:normAutofit/>
          </a:bodyPr>
          <a:lstStyle/>
          <a:p>
            <a:r>
              <a:rPr lang="en-US" sz="3200" u="sng" dirty="0" err="1" smtClean="0">
                <a:solidFill>
                  <a:srgbClr val="FF0066"/>
                </a:solidFill>
              </a:rPr>
              <a:t>Hemidesmosomes</a:t>
            </a:r>
            <a:r>
              <a:rPr lang="en-US" sz="3200" dirty="0" smtClean="0">
                <a:solidFill>
                  <a:srgbClr val="FF0066"/>
                </a:solidFill>
              </a:rPr>
              <a:t> </a:t>
            </a:r>
            <a:r>
              <a:rPr lang="en-US" sz="3200" dirty="0" smtClean="0">
                <a:solidFill>
                  <a:schemeClr val="tx1"/>
                </a:solidFill>
              </a:rPr>
              <a:t>- strongly clip cells to an underlying basement membrane.</a:t>
            </a:r>
            <a:br>
              <a:rPr lang="en-US" sz="3200" dirty="0" smtClean="0">
                <a:solidFill>
                  <a:schemeClr val="tx1"/>
                </a:solidFill>
              </a:rPr>
            </a:br>
            <a:endParaRPr lang="ar-IQ" sz="3200" dirty="0">
              <a:solidFill>
                <a:schemeClr val="tx1"/>
              </a:solidFill>
            </a:endParaRPr>
          </a:p>
        </p:txBody>
      </p:sp>
      <p:pic>
        <p:nvPicPr>
          <p:cNvPr id="4" name="Content Placeholder 3" descr="03_01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8" t="52822" r="64840" b="11179"/>
          <a:stretch/>
        </p:blipFill>
        <p:spPr bwMode="auto">
          <a:xfrm>
            <a:off x="1835696" y="2132856"/>
            <a:ext cx="5400000" cy="360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19_1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03" b="8240"/>
          <a:stretch/>
        </p:blipFill>
        <p:spPr bwMode="auto">
          <a:xfrm>
            <a:off x="1115616" y="692696"/>
            <a:ext cx="6768000" cy="529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131</TotalTime>
  <Words>264</Words>
  <Application>Microsoft Office PowerPoint</Application>
  <PresentationFormat>On-screen Show (4:3)</PresentationFormat>
  <Paragraphs>40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Opulent</vt:lpstr>
      <vt:lpstr>   cell biology lce ( 6 ) Cell junctions  And  Extracellular matrix </vt:lpstr>
      <vt:lpstr>How are cells organized into tissues? </vt:lpstr>
      <vt:lpstr>There are five major types of cell junctions: </vt:lpstr>
      <vt:lpstr>Tight junctions - form tight seals between cells; they prevent the passage of substances between cells.                                                    </vt:lpstr>
      <vt:lpstr>Adherens junctions - strongly attach cells to each other; they help epithelial surfaces resist separation.   </vt:lpstr>
      <vt:lpstr>Gap junctions - formed by small tunnels that permit passage of electrical signals or chemicals (i.e., ions and small molecules) from one cell to a neighboring cell. </vt:lpstr>
      <vt:lpstr>  Desmosomes - strongly attach cells to each other; they prevent epidermal cells from separating under tension and cardiac muscle cells from pulling apart during contraction. </vt:lpstr>
      <vt:lpstr>Hemidesmosomes - strongly clip cells to an underlying basement membrane. </vt:lpstr>
      <vt:lpstr>PowerPoint Presentation</vt:lpstr>
      <vt:lpstr>PowerPoint Presentation</vt:lpstr>
      <vt:lpstr>Extracellular  matrix (ECM) </vt:lpstr>
      <vt:lpstr>PowerPoint Presentation</vt:lpstr>
      <vt:lpstr>Components of the extracellular matrix: </vt:lpstr>
      <vt:lpstr>PowerPoint Presentation</vt:lpstr>
      <vt:lpstr>Control of ECM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Cell junctions  And  Extracellular matrix </dc:title>
  <dc:creator>max</dc:creator>
  <cp:lastModifiedBy>Nice</cp:lastModifiedBy>
  <cp:revision>18</cp:revision>
  <dcterms:created xsi:type="dcterms:W3CDTF">2015-01-08T18:07:13Z</dcterms:created>
  <dcterms:modified xsi:type="dcterms:W3CDTF">2018-07-17T07:58:33Z</dcterms:modified>
</cp:coreProperties>
</file>